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tiff" ContentType="image/tiff"/>
  <Default Extension="rels" ContentType="application/vnd.openxmlformats-package.relationships+xml"/>
  <Default Extension="gif" ContentType="image/gif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6" r:id="rId2"/>
    <p:sldId id="309" r:id="rId3"/>
    <p:sldId id="289" r:id="rId4"/>
    <p:sldId id="290" r:id="rId5"/>
    <p:sldId id="291" r:id="rId6"/>
    <p:sldId id="293" r:id="rId7"/>
    <p:sldId id="294" r:id="rId8"/>
    <p:sldId id="295" r:id="rId9"/>
    <p:sldId id="296" r:id="rId10"/>
    <p:sldId id="297" r:id="rId11"/>
    <p:sldId id="298" r:id="rId12"/>
    <p:sldId id="299" r:id="rId13"/>
    <p:sldId id="300" r:id="rId14"/>
    <p:sldId id="301" r:id="rId15"/>
    <p:sldId id="302" r:id="rId16"/>
    <p:sldId id="303" r:id="rId17"/>
    <p:sldId id="304" r:id="rId18"/>
    <p:sldId id="305" r:id="rId19"/>
    <p:sldId id="306" r:id="rId20"/>
    <p:sldId id="307" r:id="rId21"/>
    <p:sldId id="308" r:id="rId22"/>
    <p:sldId id="259" r:id="rId23"/>
    <p:sldId id="260" r:id="rId24"/>
    <p:sldId id="262" r:id="rId25"/>
    <p:sldId id="264" r:id="rId26"/>
    <p:sldId id="267" r:id="rId27"/>
    <p:sldId id="269" r:id="rId28"/>
    <p:sldId id="270" r:id="rId29"/>
    <p:sldId id="271" r:id="rId30"/>
    <p:sldId id="272" r:id="rId31"/>
    <p:sldId id="273" r:id="rId32"/>
    <p:sldId id="268" r:id="rId33"/>
    <p:sldId id="274" r:id="rId34"/>
    <p:sldId id="280" r:id="rId35"/>
    <p:sldId id="257" r:id="rId36"/>
    <p:sldId id="282" r:id="rId37"/>
    <p:sldId id="284" r:id="rId38"/>
    <p:sldId id="285" r:id="rId39"/>
    <p:sldId id="287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58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5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notesMaster" Target="notesMasters/notesMaster1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Relationship Id="rId4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139F8B-0682-4C93-80EB-3F1A57B4573B}" type="datetimeFigureOut">
              <a:rPr lang="en-US" smtClean="0"/>
              <a:t>1/24/19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7496B1-838F-4C0E-B2FF-72D8009E5B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979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385372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>
              <a:ea typeface="ＭＳ Ｐゴシック" pitchFamily="4" charset="-128"/>
            </a:endParaRPr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9pPr>
          </a:lstStyle>
          <a:p>
            <a:fld id="{12A200D1-AAD2-4C4A-963A-35A1DD12D76D}" type="slidenum">
              <a:rPr lang="en-US" altLang="en-US" sz="1200"/>
              <a:pPr/>
              <a:t>6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6344679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>
              <a:ea typeface="ＭＳ Ｐゴシック" pitchFamily="4" charset="-128"/>
            </a:endParaRPr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9pPr>
          </a:lstStyle>
          <a:p>
            <a:fld id="{29B317E3-DE47-4F59-8A92-5A64975436E8}" type="slidenum">
              <a:rPr lang="en-US" altLang="en-US" sz="1200"/>
              <a:pPr/>
              <a:t>7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6039143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>
              <a:ea typeface="ＭＳ Ｐゴシック" pitchFamily="4" charset="-128"/>
            </a:endParaRP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9pPr>
          </a:lstStyle>
          <a:p>
            <a:fld id="{978745C2-4959-4F47-A1F0-8130428DDB19}" type="slidenum">
              <a:rPr lang="en-US" altLang="en-US" sz="1200"/>
              <a:pPr/>
              <a:t>8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9827899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smtClean="0">
              <a:ea typeface="ＭＳ Ｐゴシック" pitchFamily="4" charset="-128"/>
            </a:endParaRPr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9pPr>
          </a:lstStyle>
          <a:p>
            <a:fld id="{E4B9C994-F1A1-4D5D-B646-A5CFEE85CE40}" type="slidenum">
              <a:rPr lang="en-US" altLang="en-US" sz="1200"/>
              <a:pPr/>
              <a:t>9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869561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A5627-5869-45BD-90D6-C509BCF64DC7}" type="datetimeFigureOut">
              <a:rPr lang="en-US" smtClean="0"/>
              <a:t>1/24/19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E6373-A8AE-4616-ADD1-FA967EC90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503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A5627-5869-45BD-90D6-C509BCF64DC7}" type="datetimeFigureOut">
              <a:rPr lang="en-US" smtClean="0"/>
              <a:t>1/24/19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E6373-A8AE-4616-ADD1-FA967EC90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772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A5627-5869-45BD-90D6-C509BCF64DC7}" type="datetimeFigureOut">
              <a:rPr lang="en-US" smtClean="0"/>
              <a:t>1/24/19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E6373-A8AE-4616-ADD1-FA967EC90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375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A5627-5869-45BD-90D6-C509BCF64DC7}" type="datetimeFigureOut">
              <a:rPr lang="en-US" smtClean="0"/>
              <a:t>1/24/19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E6373-A8AE-4616-ADD1-FA967EC90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167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A5627-5869-45BD-90D6-C509BCF64DC7}" type="datetimeFigureOut">
              <a:rPr lang="en-US" smtClean="0"/>
              <a:t>1/24/19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E6373-A8AE-4616-ADD1-FA967EC90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052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A5627-5869-45BD-90D6-C509BCF64DC7}" type="datetimeFigureOut">
              <a:rPr lang="en-US" smtClean="0"/>
              <a:t>1/24/19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E6373-A8AE-4616-ADD1-FA967EC90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220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A5627-5869-45BD-90D6-C509BCF64DC7}" type="datetimeFigureOut">
              <a:rPr lang="en-US" smtClean="0"/>
              <a:t>1/24/19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E6373-A8AE-4616-ADD1-FA967EC90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138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A5627-5869-45BD-90D6-C509BCF64DC7}" type="datetimeFigureOut">
              <a:rPr lang="en-US" smtClean="0"/>
              <a:t>1/24/19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E6373-A8AE-4616-ADD1-FA967EC90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900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A5627-5869-45BD-90D6-C509BCF64DC7}" type="datetimeFigureOut">
              <a:rPr lang="en-US" smtClean="0"/>
              <a:t>1/24/19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E6373-A8AE-4616-ADD1-FA967EC90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432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A5627-5869-45BD-90D6-C509BCF64DC7}" type="datetimeFigureOut">
              <a:rPr lang="en-US" smtClean="0"/>
              <a:t>1/24/19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E6373-A8AE-4616-ADD1-FA967EC90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693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A5627-5869-45BD-90D6-C509BCF64DC7}" type="datetimeFigureOut">
              <a:rPr lang="en-US" smtClean="0"/>
              <a:t>1/24/19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E6373-A8AE-4616-ADD1-FA967EC90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909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3A5627-5869-45BD-90D6-C509BCF64DC7}" type="datetimeFigureOut">
              <a:rPr lang="en-US" smtClean="0"/>
              <a:t>1/24/19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BE6373-A8AE-4616-ADD1-FA967EC90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009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tiff"/><Relationship Id="rId5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jpg"/><Relationship Id="rId3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lsLZW0qUXKQ" TargetMode="External"/><Relationship Id="rId3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8.jpg"/><Relationship Id="rId3" Type="http://schemas.openxmlformats.org/officeDocument/2006/relationships/hyperlink" Target="https://www.youtube.com/watch?v=XFRXWU1frNM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2.gif"/><Relationship Id="rId3" Type="http://schemas.openxmlformats.org/officeDocument/2006/relationships/hyperlink" Target="https://www.youtube.com/watch?v=eYrQ0EhVCYA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3.jpeg"/><Relationship Id="rId3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7.jpg"/><Relationship Id="rId3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9.jpeg"/><Relationship Id="rId3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1.jpeg"/><Relationship Id="rId3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3.jpeg"/><Relationship Id="rId3" Type="http://schemas.openxmlformats.org/officeDocument/2006/relationships/image" Target="../media/image34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6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7.jp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jp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0.jpg"/><Relationship Id="rId3" Type="http://schemas.openxmlformats.org/officeDocument/2006/relationships/image" Target="../media/image41.jp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2.jpg"/><Relationship Id="rId3" Type="http://schemas.openxmlformats.org/officeDocument/2006/relationships/image" Target="../media/image43.jp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jp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5.jpg"/><Relationship Id="rId3" Type="http://schemas.openxmlformats.org/officeDocument/2006/relationships/image" Target="../media/image46.jp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7.jpg"/><Relationship Id="rId3" Type="http://schemas.openxmlformats.org/officeDocument/2006/relationships/image" Target="../media/image48.jp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jp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0.jpg"/><Relationship Id="rId3" Type="http://schemas.openxmlformats.org/officeDocument/2006/relationships/image" Target="../media/image51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Neural Induction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397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basic cell biology review</a:t>
            </a:r>
          </a:p>
          <a:p>
            <a:r>
              <a:rPr lang="en-US" dirty="0" smtClean="0"/>
              <a:t>Early human/mammalian development</a:t>
            </a:r>
          </a:p>
          <a:p>
            <a:r>
              <a:rPr lang="en-US" dirty="0" smtClean="0"/>
              <a:t>Stem cell potency and epigenetics</a:t>
            </a:r>
          </a:p>
          <a:p>
            <a:r>
              <a:rPr lang="en-US" dirty="0" smtClean="0"/>
              <a:t>Developmental modes in model organisms</a:t>
            </a:r>
          </a:p>
          <a:p>
            <a:r>
              <a:rPr lang="en-US" dirty="0" smtClean="0"/>
              <a:t>Early neural induction experiments</a:t>
            </a:r>
          </a:p>
          <a:p>
            <a:r>
              <a:rPr lang="en-US" dirty="0" smtClean="0"/>
              <a:t>Neural inducers and pathways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1811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Box 1"/>
          <p:cNvSpPr txBox="1">
            <a:spLocks noChangeArrowheads="1"/>
          </p:cNvSpPr>
          <p:nvPr/>
        </p:nvSpPr>
        <p:spPr bwMode="auto">
          <a:xfrm>
            <a:off x="1886212" y="57229"/>
            <a:ext cx="3337773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r>
              <a:rPr lang="en-US" altLang="en-US" sz="6600" dirty="0"/>
              <a:t>The Cell</a:t>
            </a:r>
          </a:p>
        </p:txBody>
      </p:sp>
      <p:pic>
        <p:nvPicPr>
          <p:cNvPr id="3076" name="Picture 4" descr="\\NPG-BO-FS1\NatureEd\Nature Education\_POB-Production-Projects\ScientificAccuracy-2013\ConfRound\1 EditorialDeliverables\14 Final\Figure00\14-Figure00-We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165226"/>
            <a:ext cx="4102100" cy="3060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TextBox 4"/>
          <p:cNvSpPr txBox="1">
            <a:spLocks noChangeArrowheads="1"/>
          </p:cNvSpPr>
          <p:nvPr/>
        </p:nvSpPr>
        <p:spPr bwMode="auto">
          <a:xfrm>
            <a:off x="1905001" y="4225419"/>
            <a:ext cx="239871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r>
              <a:rPr lang="en-US" altLang="en-US" sz="1000" dirty="0"/>
              <a:t>Dr. </a:t>
            </a:r>
            <a:r>
              <a:rPr lang="en-US" altLang="en-US" sz="1000" dirty="0" err="1"/>
              <a:t>Torsten</a:t>
            </a:r>
            <a:r>
              <a:rPr lang="en-US" altLang="en-US" sz="1000" dirty="0"/>
              <a:t> </a:t>
            </a:r>
            <a:r>
              <a:rPr lang="en-US" altLang="en-US" sz="1000" dirty="0" err="1"/>
              <a:t>Wittmann</a:t>
            </a:r>
            <a:r>
              <a:rPr lang="en-US" altLang="en-US" sz="1000" dirty="0"/>
              <a:t>/Science Source.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819" y="152401"/>
            <a:ext cx="3493581" cy="349358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315200" y="3645981"/>
            <a:ext cx="3162300" cy="31623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6004" y="4484182"/>
            <a:ext cx="3718546" cy="2336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339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https://cnx.org/resources/46ef3ef0e8ccae469cbdb28a48cb054c002522b5/Figure_09_01_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38138"/>
            <a:ext cx="6477000" cy="6234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16464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4" descr="08_14_signal_transduction-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8388" y="209550"/>
            <a:ext cx="4972050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9290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extBox 3"/>
          <p:cNvSpPr txBox="1">
            <a:spLocks noChangeArrowheads="1"/>
          </p:cNvSpPr>
          <p:nvPr/>
        </p:nvSpPr>
        <p:spPr bwMode="auto">
          <a:xfrm>
            <a:off x="3517900" y="183357"/>
            <a:ext cx="51562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9pPr>
          </a:lstStyle>
          <a:p>
            <a:pPr algn="ctr" eaLnBrk="1" hangingPunct="1"/>
            <a:r>
              <a:rPr lang="en-US" altLang="en-US" sz="6400" dirty="0"/>
              <a:t>The cell cycle</a:t>
            </a:r>
          </a:p>
        </p:txBody>
      </p:sp>
      <p:sp>
        <p:nvSpPr>
          <p:cNvPr id="22532" name="TextBox 4"/>
          <p:cNvSpPr txBox="1">
            <a:spLocks noChangeArrowheads="1"/>
          </p:cNvSpPr>
          <p:nvPr/>
        </p:nvSpPr>
        <p:spPr bwMode="auto">
          <a:xfrm>
            <a:off x="1600200" y="1458913"/>
            <a:ext cx="47244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9pPr>
          </a:lstStyle>
          <a:p>
            <a:pPr eaLnBrk="1" hangingPunct="1"/>
            <a:r>
              <a:rPr lang="en-US" altLang="en-US" sz="1800" dirty="0"/>
              <a:t>Cell cycle consists of four phases: G</a:t>
            </a:r>
            <a:r>
              <a:rPr lang="en-US" altLang="en-US" sz="1800" baseline="-25000" dirty="0"/>
              <a:t>1</a:t>
            </a:r>
            <a:r>
              <a:rPr lang="en-US" altLang="en-US" sz="1800" dirty="0"/>
              <a:t>, S, G</a:t>
            </a:r>
            <a:r>
              <a:rPr lang="en-US" altLang="en-US" sz="1800" baseline="-25000" dirty="0"/>
              <a:t>2</a:t>
            </a:r>
            <a:r>
              <a:rPr lang="en-US" altLang="en-US" sz="1800" dirty="0"/>
              <a:t>, and M. Together, G</a:t>
            </a:r>
            <a:r>
              <a:rPr lang="en-US" altLang="en-US" sz="1800" baseline="-25000" dirty="0"/>
              <a:t>1</a:t>
            </a:r>
            <a:r>
              <a:rPr lang="en-US" altLang="en-US" sz="1800" dirty="0"/>
              <a:t>, S, and G</a:t>
            </a:r>
            <a:r>
              <a:rPr lang="en-US" altLang="en-US" sz="1800" baseline="-25000" dirty="0"/>
              <a:t>2</a:t>
            </a:r>
            <a:r>
              <a:rPr lang="en-US" altLang="en-US" sz="1800" dirty="0"/>
              <a:t> phases between mitosis are known as </a:t>
            </a:r>
            <a:r>
              <a:rPr lang="en-US" altLang="en-US" sz="1800" b="1" dirty="0"/>
              <a:t>interphase</a:t>
            </a:r>
            <a:r>
              <a:rPr lang="en-US" altLang="en-US" sz="1800" dirty="0"/>
              <a:t>.</a:t>
            </a:r>
          </a:p>
          <a:p>
            <a:pPr eaLnBrk="1" hangingPunct="1">
              <a:buFontTx/>
              <a:buChar char="•"/>
            </a:pPr>
            <a:endParaRPr lang="en-US" altLang="en-US" sz="1800" dirty="0"/>
          </a:p>
          <a:p>
            <a:pPr eaLnBrk="1" hangingPunct="1"/>
            <a:r>
              <a:rPr lang="en-US" altLang="en-US" sz="1800" dirty="0"/>
              <a:t>In </a:t>
            </a:r>
            <a:r>
              <a:rPr lang="en-US" altLang="en-US" sz="1800" b="1" dirty="0"/>
              <a:t>M (mitosis) phase</a:t>
            </a:r>
            <a:r>
              <a:rPr lang="en-US" altLang="en-US" sz="1800" dirty="0"/>
              <a:t>, chromosomes are partitioned to two sides of the cell and the cell divides into two daughter cells.</a:t>
            </a:r>
          </a:p>
          <a:p>
            <a:pPr eaLnBrk="1" hangingPunct="1">
              <a:buFontTx/>
              <a:buChar char="•"/>
            </a:pPr>
            <a:endParaRPr lang="en-US" altLang="en-US" sz="1800" dirty="0"/>
          </a:p>
          <a:p>
            <a:pPr eaLnBrk="1" hangingPunct="1"/>
            <a:r>
              <a:rPr lang="en-US" altLang="en-US" sz="1800" dirty="0"/>
              <a:t>In </a:t>
            </a:r>
            <a:r>
              <a:rPr lang="en-US" altLang="en-US" sz="1800" b="1" dirty="0"/>
              <a:t>G</a:t>
            </a:r>
            <a:r>
              <a:rPr lang="en-US" altLang="en-US" sz="1800" b="1" baseline="-25000" dirty="0"/>
              <a:t>1</a:t>
            </a:r>
            <a:r>
              <a:rPr lang="en-US" altLang="en-US" sz="1800" b="1" dirty="0"/>
              <a:t> (first growth) phase</a:t>
            </a:r>
            <a:r>
              <a:rPr lang="en-US" altLang="en-US" sz="1800" dirty="0"/>
              <a:t>, cell grows and synthesizes proteins.</a:t>
            </a:r>
          </a:p>
          <a:p>
            <a:pPr eaLnBrk="1" hangingPunct="1">
              <a:buFontTx/>
              <a:buChar char="•"/>
            </a:pPr>
            <a:endParaRPr lang="en-US" altLang="en-US" sz="1800" dirty="0"/>
          </a:p>
          <a:p>
            <a:pPr eaLnBrk="1" hangingPunct="1"/>
            <a:r>
              <a:rPr lang="en-US" altLang="en-US" sz="1800" dirty="0"/>
              <a:t>In </a:t>
            </a:r>
            <a:r>
              <a:rPr lang="en-US" altLang="en-US" sz="1800" b="1" dirty="0"/>
              <a:t>S (synthesis) phase</a:t>
            </a:r>
            <a:r>
              <a:rPr lang="en-US" altLang="en-US" sz="1800" dirty="0"/>
              <a:t>, cell replicates its DNA; that is, the chromosomes are duplicated.</a:t>
            </a:r>
          </a:p>
          <a:p>
            <a:pPr eaLnBrk="1" hangingPunct="1">
              <a:buFontTx/>
              <a:buChar char="•"/>
            </a:pPr>
            <a:endParaRPr lang="en-US" altLang="en-US" sz="1800" dirty="0"/>
          </a:p>
          <a:p>
            <a:pPr eaLnBrk="1" hangingPunct="1"/>
            <a:r>
              <a:rPr lang="en-US" altLang="en-US" sz="1800" dirty="0"/>
              <a:t>In </a:t>
            </a:r>
            <a:r>
              <a:rPr lang="en-US" altLang="en-US" sz="1800" b="1" dirty="0"/>
              <a:t>G</a:t>
            </a:r>
            <a:r>
              <a:rPr lang="en-US" altLang="en-US" sz="1800" b="1" baseline="-25000" dirty="0"/>
              <a:t>2</a:t>
            </a:r>
            <a:r>
              <a:rPr lang="en-US" altLang="en-US" sz="1800" b="1" dirty="0"/>
              <a:t> (second growth) phase</a:t>
            </a:r>
            <a:r>
              <a:rPr lang="en-US" altLang="en-US" sz="1800" dirty="0"/>
              <a:t>, cell grows further and prepares for mitosis.</a:t>
            </a:r>
          </a:p>
          <a:p>
            <a:pPr eaLnBrk="1" hangingPunct="1">
              <a:buFontTx/>
              <a:buChar char="•"/>
            </a:pPr>
            <a:endParaRPr lang="en-US" altLang="en-US" sz="1800" dirty="0"/>
          </a:p>
          <a:p>
            <a:pPr eaLnBrk="1" hangingPunct="1"/>
            <a:r>
              <a:rPr lang="en-US" altLang="en-US" sz="1800" dirty="0"/>
              <a:t>Non-dividing cells can also enter into a special </a:t>
            </a:r>
            <a:r>
              <a:rPr lang="en-US" altLang="en-US" sz="1800" b="1" dirty="0"/>
              <a:t>G</a:t>
            </a:r>
            <a:r>
              <a:rPr lang="en-US" altLang="en-US" sz="1800" b="1" baseline="-25000" dirty="0"/>
              <a:t>0</a:t>
            </a:r>
            <a:r>
              <a:rPr lang="en-US" altLang="en-US" sz="1800" b="1" dirty="0"/>
              <a:t> phase</a:t>
            </a:r>
            <a:r>
              <a:rPr lang="en-US" altLang="en-US" sz="1800" dirty="0"/>
              <a:t>.</a:t>
            </a:r>
          </a:p>
        </p:txBody>
      </p:sp>
      <p:pic>
        <p:nvPicPr>
          <p:cNvPr id="22533" name="Picture 6" descr="\\NPG-BO-FS1\NatureEd\Nature Education\_POB-Production-Projects\LectureNotes2013\ToBeProcessed\33-Cell-Division-22726\Figure 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1" y="1760653"/>
            <a:ext cx="4225925" cy="459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16900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TextBox 3"/>
          <p:cNvSpPr txBox="1">
            <a:spLocks noChangeArrowheads="1"/>
          </p:cNvSpPr>
          <p:nvPr/>
        </p:nvSpPr>
        <p:spPr bwMode="auto">
          <a:xfrm>
            <a:off x="2003426" y="304800"/>
            <a:ext cx="818356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9pPr>
          </a:lstStyle>
          <a:p>
            <a:pPr algn="ctr" eaLnBrk="1" hangingPunct="1"/>
            <a:r>
              <a:rPr lang="en-US" altLang="en-US" sz="6400" dirty="0"/>
              <a:t>Cell cycle checkpoints</a:t>
            </a:r>
          </a:p>
        </p:txBody>
      </p:sp>
      <p:sp>
        <p:nvSpPr>
          <p:cNvPr id="24580" name="TextBox 4"/>
          <p:cNvSpPr txBox="1">
            <a:spLocks noChangeArrowheads="1"/>
          </p:cNvSpPr>
          <p:nvPr/>
        </p:nvSpPr>
        <p:spPr bwMode="auto">
          <a:xfrm>
            <a:off x="1600200" y="1371600"/>
            <a:ext cx="26670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9pPr>
          </a:lstStyle>
          <a:p>
            <a:pPr eaLnBrk="1" hangingPunct="1"/>
            <a:r>
              <a:rPr lang="en-US" altLang="en-US" sz="2000" dirty="0"/>
              <a:t>Progression through the cell cycle is controlled by </a:t>
            </a:r>
            <a:r>
              <a:rPr lang="en-US" altLang="en-US" sz="2000" b="1" dirty="0"/>
              <a:t>checkpoints</a:t>
            </a:r>
            <a:r>
              <a:rPr lang="en-US" altLang="en-US" sz="2000" dirty="0"/>
              <a:t>. Cells that do not divide do not pass the G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 checkpoint and remain in G</a:t>
            </a:r>
            <a:r>
              <a:rPr lang="en-US" altLang="en-US" sz="2000" baseline="-25000" dirty="0"/>
              <a:t>0</a:t>
            </a:r>
            <a:r>
              <a:rPr lang="en-US" altLang="en-US" sz="2000" dirty="0"/>
              <a:t>. Once a cell passes the G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 checkpoint, it is usually committed to complete mitosis. Cells with DNA or chromosome damage will fail to pass the G</a:t>
            </a:r>
            <a:r>
              <a:rPr lang="en-US" altLang="en-US" sz="2000" baseline="-25000" dirty="0"/>
              <a:t>2</a:t>
            </a:r>
            <a:r>
              <a:rPr lang="en-US" altLang="en-US" sz="2000" dirty="0"/>
              <a:t> or M checkpoints.</a:t>
            </a:r>
          </a:p>
        </p:txBody>
      </p:sp>
      <p:pic>
        <p:nvPicPr>
          <p:cNvPr id="24581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8776" y="1981200"/>
            <a:ext cx="6499225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46150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TextBox 3"/>
          <p:cNvSpPr txBox="1">
            <a:spLocks noChangeArrowheads="1"/>
          </p:cNvSpPr>
          <p:nvPr/>
        </p:nvSpPr>
        <p:spPr bwMode="auto">
          <a:xfrm>
            <a:off x="2133601" y="381000"/>
            <a:ext cx="280511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9pPr>
          </a:lstStyle>
          <a:p>
            <a:pPr eaLnBrk="1" hangingPunct="1"/>
            <a:r>
              <a:rPr lang="en-US" altLang="en-US" sz="6400" dirty="0"/>
              <a:t>Cyclins</a:t>
            </a:r>
          </a:p>
        </p:txBody>
      </p:sp>
      <p:pic>
        <p:nvPicPr>
          <p:cNvPr id="26628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8788" y="1323976"/>
            <a:ext cx="6375400" cy="538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9" name="TextBox 4"/>
          <p:cNvSpPr txBox="1">
            <a:spLocks noChangeArrowheads="1"/>
          </p:cNvSpPr>
          <p:nvPr/>
        </p:nvSpPr>
        <p:spPr bwMode="auto">
          <a:xfrm>
            <a:off x="1676400" y="2133600"/>
            <a:ext cx="31242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9pPr>
          </a:lstStyle>
          <a:p>
            <a:pPr eaLnBrk="1" hangingPunct="1"/>
            <a:r>
              <a:rPr lang="en-US" altLang="en-US" sz="2000" dirty="0"/>
              <a:t>Class of proteins whose concentration</a:t>
            </a:r>
            <a:r>
              <a:rPr lang="en-US" altLang="en-US" sz="2000" b="1" dirty="0"/>
              <a:t> </a:t>
            </a:r>
            <a:r>
              <a:rPr lang="en-US" altLang="en-US" sz="2000" dirty="0"/>
              <a:t>depends on cell cycle phase. Cyclins bind to and activate </a:t>
            </a:r>
            <a:r>
              <a:rPr lang="en-US" altLang="en-US" sz="2000" b="1" dirty="0"/>
              <a:t>cyclin-dependent kinases (</a:t>
            </a:r>
            <a:r>
              <a:rPr lang="en-US" altLang="en-US" sz="2000" b="1" dirty="0" err="1"/>
              <a:t>Cdks</a:t>
            </a:r>
            <a:r>
              <a:rPr lang="en-US" altLang="en-US" sz="2000" b="1" dirty="0"/>
              <a:t>)</a:t>
            </a:r>
            <a:r>
              <a:rPr lang="en-US" altLang="en-US" sz="2000" dirty="0"/>
              <a:t>, which phosphorylate other proteins involved in cell cycle. </a:t>
            </a:r>
            <a:r>
              <a:rPr lang="en-US" altLang="en-US" sz="2000" b="1" dirty="0"/>
              <a:t>Maturation-promoting factor (MPF)</a:t>
            </a:r>
            <a:r>
              <a:rPr lang="en-US" altLang="en-US" sz="2000" dirty="0"/>
              <a:t> is a cyclin-</a:t>
            </a:r>
            <a:r>
              <a:rPr lang="en-US" altLang="en-US" sz="2000" dirty="0" err="1"/>
              <a:t>Cdk</a:t>
            </a:r>
            <a:r>
              <a:rPr lang="en-US" altLang="en-US" sz="2000" dirty="0"/>
              <a:t> complex that participates in enzyme activation, nuclear envelope breakdown, and chromosome condensation.</a:t>
            </a:r>
          </a:p>
        </p:txBody>
      </p:sp>
    </p:spTree>
    <p:extLst>
      <p:ext uri="{BB962C8B-B14F-4D97-AF65-F5344CB8AC3E}">
        <p14:creationId xmlns:p14="http://schemas.microsoft.com/office/powerpoint/2010/main" val="4037049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5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6650" y="1524000"/>
            <a:ext cx="73787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6" name="TextBox 3"/>
          <p:cNvSpPr txBox="1">
            <a:spLocks noChangeArrowheads="1"/>
          </p:cNvSpPr>
          <p:nvPr/>
        </p:nvSpPr>
        <p:spPr bwMode="auto">
          <a:xfrm>
            <a:off x="2901950" y="381001"/>
            <a:ext cx="63881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9pPr>
          </a:lstStyle>
          <a:p>
            <a:pPr algn="ctr" eaLnBrk="1" hangingPunct="1"/>
            <a:r>
              <a:rPr lang="en-US" altLang="en-US" sz="6400" dirty="0"/>
              <a:t>Cyclins and MPF</a:t>
            </a:r>
          </a:p>
        </p:txBody>
      </p:sp>
      <p:sp>
        <p:nvSpPr>
          <p:cNvPr id="28677" name="TextBox 5"/>
          <p:cNvSpPr txBox="1">
            <a:spLocks noChangeArrowheads="1"/>
          </p:cNvSpPr>
          <p:nvPr/>
        </p:nvSpPr>
        <p:spPr bwMode="auto">
          <a:xfrm>
            <a:off x="1752600" y="6149976"/>
            <a:ext cx="86868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4" charset="-128"/>
              </a:defRPr>
            </a:lvl9pPr>
          </a:lstStyle>
          <a:p>
            <a:pPr algn="ctr" eaLnBrk="1" hangingPunct="1"/>
            <a:r>
              <a:rPr lang="en-US" altLang="en-US" sz="2000" dirty="0"/>
              <a:t>Cyclin and MPF levels peak at M phase. Cyclin levels rise steadily starting at S phase.</a:t>
            </a:r>
          </a:p>
        </p:txBody>
      </p:sp>
    </p:spTree>
    <p:extLst>
      <p:ext uri="{BB962C8B-B14F-4D97-AF65-F5344CB8AC3E}">
        <p14:creationId xmlns:p14="http://schemas.microsoft.com/office/powerpoint/2010/main" val="328320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Self-renewal vs Differentiation</a:t>
            </a:r>
            <a:endParaRPr lang="en-US" dirty="0"/>
          </a:p>
        </p:txBody>
      </p:sp>
      <p:pic>
        <p:nvPicPr>
          <p:cNvPr id="4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2201070"/>
            <a:ext cx="7772400" cy="3324225"/>
          </a:xfrm>
        </p:spPr>
      </p:pic>
    </p:spTree>
    <p:extLst>
      <p:ext uri="{BB962C8B-B14F-4D97-AF65-F5344CB8AC3E}">
        <p14:creationId xmlns:p14="http://schemas.microsoft.com/office/powerpoint/2010/main" val="2082880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Differentiation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933" y="1955951"/>
            <a:ext cx="4948941" cy="3225649"/>
          </a:xfrm>
        </p:spPr>
      </p:pic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599" y="1955951"/>
            <a:ext cx="4789169" cy="3078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8684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Transitioning from oocyte to </a:t>
            </a:r>
            <a:r>
              <a:rPr lang="en-US" dirty="0" smtClean="0">
                <a:hlinkClick r:id="rId2"/>
              </a:rPr>
              <a:t>embryo</a:t>
            </a:r>
            <a:endParaRPr lang="en-US" dirty="0"/>
          </a:p>
        </p:txBody>
      </p:sp>
      <p:pic>
        <p:nvPicPr>
          <p:cNvPr id="6" name="Picture 72" descr="nrm3643-f6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692624"/>
            <a:ext cx="8229600" cy="4341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90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 Cell Stage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1200" y="1600201"/>
            <a:ext cx="3657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Each cell at this stage can give rise to an entire human offspring.</a:t>
            </a:r>
          </a:p>
          <a:p>
            <a:r>
              <a:rPr lang="en-US" dirty="0" smtClean="0"/>
              <a:t>Are these cells identical?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1" y="1828800"/>
            <a:ext cx="4599523" cy="3467894"/>
          </a:xfrm>
        </p:spPr>
      </p:pic>
    </p:spTree>
    <p:extLst>
      <p:ext uri="{BB962C8B-B14F-4D97-AF65-F5344CB8AC3E}">
        <p14:creationId xmlns:p14="http://schemas.microsoft.com/office/powerpoint/2010/main" val="1875932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Morula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Blastomeres</a:t>
            </a:r>
            <a:r>
              <a:rPr lang="en-US" dirty="0" smtClean="0"/>
              <a:t> in a solid ball surrounded by a zona </a:t>
            </a:r>
            <a:r>
              <a:rPr lang="en-US" dirty="0" err="1" smtClean="0"/>
              <a:t>pelucida</a:t>
            </a:r>
            <a:endParaRPr lang="en-US" dirty="0" smtClean="0"/>
          </a:p>
          <a:p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-5</a:t>
            </a:r>
            <a:r>
              <a:rPr lang="en-US" baseline="30000" dirty="0" smtClean="0"/>
              <a:t>th</a:t>
            </a:r>
            <a:r>
              <a:rPr lang="en-US" dirty="0" smtClean="0"/>
              <a:t> cell divisions, up to 32 cells</a:t>
            </a:r>
          </a:p>
          <a:p>
            <a:r>
              <a:rPr lang="en-US" dirty="0" smtClean="0"/>
              <a:t>A cavity forms inside, blastocyst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637988"/>
            <a:ext cx="4038600" cy="2450386"/>
          </a:xfrm>
        </p:spPr>
      </p:pic>
    </p:spTree>
    <p:extLst>
      <p:ext uri="{BB962C8B-B14F-4D97-AF65-F5344CB8AC3E}">
        <p14:creationId xmlns:p14="http://schemas.microsoft.com/office/powerpoint/2010/main" val="1357444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Mosaic Gene Expression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1371600"/>
            <a:ext cx="7976478" cy="2209800"/>
          </a:xfrm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1981200" y="3886201"/>
            <a:ext cx="8229600" cy="2239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Somewhere between 16 cell and 64 cell stage, differential expression of genes is turned on.</a:t>
            </a:r>
          </a:p>
          <a:p>
            <a:r>
              <a:rPr lang="en-US" dirty="0" smtClean="0"/>
              <a:t>This suggests that not every cell at this stage is equal. Twinning is no longer possible.</a:t>
            </a:r>
          </a:p>
          <a:p>
            <a:r>
              <a:rPr lang="en-US" dirty="0" smtClean="0"/>
              <a:t>The first morphological differentiation is being set up: the blastocyst.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0000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Differentiated Cells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9928" y="1828800"/>
            <a:ext cx="5486401" cy="3657600"/>
          </a:xfrm>
        </p:spPr>
      </p:pic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981200" y="1600200"/>
            <a:ext cx="4038600" cy="4800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Trophoblast</a:t>
            </a:r>
          </a:p>
          <a:p>
            <a:pPr lvl="1"/>
            <a:r>
              <a:rPr lang="en-US" dirty="0" smtClean="0"/>
              <a:t>Outer layer, provide the support structures for the embryo</a:t>
            </a:r>
          </a:p>
          <a:p>
            <a:pPr lvl="1"/>
            <a:r>
              <a:rPr lang="en-US" dirty="0" smtClean="0"/>
              <a:t>Important for proper implantation</a:t>
            </a:r>
          </a:p>
          <a:p>
            <a:r>
              <a:rPr lang="en-US" dirty="0" smtClean="0"/>
              <a:t>Blastocoel</a:t>
            </a:r>
          </a:p>
          <a:p>
            <a:pPr lvl="1"/>
            <a:r>
              <a:rPr lang="en-US" dirty="0" smtClean="0"/>
              <a:t>Provides nutrients for the expanding ICM</a:t>
            </a:r>
          </a:p>
          <a:p>
            <a:r>
              <a:rPr lang="en-US" dirty="0" smtClean="0"/>
              <a:t>Inner Cell Mass</a:t>
            </a:r>
          </a:p>
          <a:p>
            <a:pPr lvl="1"/>
            <a:r>
              <a:rPr lang="en-US" dirty="0" smtClean="0"/>
              <a:t>Gives rise to the embryo</a:t>
            </a:r>
          </a:p>
          <a:p>
            <a:pPr lvl="1"/>
            <a:r>
              <a:rPr lang="en-US" dirty="0" smtClean="0"/>
              <a:t>Initially only about 50 cells</a:t>
            </a:r>
          </a:p>
          <a:p>
            <a:pPr lvl="1"/>
            <a:r>
              <a:rPr lang="en-US" dirty="0" smtClean="0"/>
              <a:t>Begin to differentiate into new cell types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286001" y="6216134"/>
            <a:ext cx="2397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3"/>
              </a:rPr>
              <a:t>Fertilization to hatching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819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3276600" cy="1143000"/>
          </a:xfrm>
        </p:spPr>
        <p:txBody>
          <a:bodyPr/>
          <a:lstStyle/>
          <a:p>
            <a:r>
              <a:rPr lang="en-US" dirty="0" smtClean="0"/>
              <a:t>Gastrulation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formation of the three primary germ layers:</a:t>
            </a:r>
          </a:p>
          <a:p>
            <a:pPr lvl="1"/>
            <a:r>
              <a:rPr lang="en-US" dirty="0" smtClean="0"/>
              <a:t>Ectoderm: epidermis, neural crest and nervous system</a:t>
            </a:r>
          </a:p>
          <a:p>
            <a:pPr lvl="1"/>
            <a:r>
              <a:rPr lang="en-US" dirty="0" smtClean="0"/>
              <a:t>Endoderm: epithelium of GI tract and respiratory system and organs</a:t>
            </a:r>
          </a:p>
          <a:p>
            <a:pPr lvl="1"/>
            <a:r>
              <a:rPr lang="en-US" dirty="0" smtClean="0"/>
              <a:t>Mesoderm: muscle and cartilage, cardiovascular system</a:t>
            </a:r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457200"/>
            <a:ext cx="4038600" cy="2678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3429000"/>
            <a:ext cx="4114800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8563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Pluripotent vs Multipotent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685" y="1399177"/>
            <a:ext cx="9994630" cy="4883090"/>
          </a:xfrm>
        </p:spPr>
      </p:pic>
    </p:spTree>
    <p:extLst>
      <p:ext uri="{BB962C8B-B14F-4D97-AF65-F5344CB8AC3E}">
        <p14:creationId xmlns:p14="http://schemas.microsoft.com/office/powerpoint/2010/main" val="78677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Epigenetics: Chromatin Remodeling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1200" y="1600201"/>
            <a:ext cx="32004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Modification of chromatin for transcription</a:t>
            </a:r>
          </a:p>
          <a:p>
            <a:r>
              <a:rPr lang="en-US" dirty="0" smtClean="0"/>
              <a:t>Histones wrap up DNA and some histones can prevent or promote transcription</a:t>
            </a:r>
          </a:p>
          <a:p>
            <a:r>
              <a:rPr lang="en-US" dirty="0" smtClean="0"/>
              <a:t>Histones can be modified :</a:t>
            </a:r>
          </a:p>
          <a:p>
            <a:pPr lvl="1"/>
            <a:r>
              <a:rPr lang="en-US" dirty="0" smtClean="0"/>
              <a:t>Phosphorylation</a:t>
            </a:r>
          </a:p>
          <a:p>
            <a:pPr lvl="1"/>
            <a:r>
              <a:rPr lang="en-US" dirty="0" smtClean="0"/>
              <a:t>Acetylation</a:t>
            </a:r>
          </a:p>
          <a:p>
            <a:pPr lvl="1"/>
            <a:r>
              <a:rPr lang="en-US" dirty="0" smtClean="0"/>
              <a:t>Methylation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1600201"/>
            <a:ext cx="5410702" cy="4495801"/>
          </a:xfrm>
        </p:spPr>
      </p:pic>
      <p:sp>
        <p:nvSpPr>
          <p:cNvPr id="7" name="TextBox 6"/>
          <p:cNvSpPr txBox="1"/>
          <p:nvPr/>
        </p:nvSpPr>
        <p:spPr>
          <a:xfrm>
            <a:off x="3389571" y="6120861"/>
            <a:ext cx="22981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3"/>
              </a:rPr>
              <a:t>Chromatin remodeling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949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Somatic vs Pluripotent Chromatin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7168" y="2482437"/>
            <a:ext cx="3788664" cy="2761488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676400"/>
            <a:ext cx="4299966" cy="4191000"/>
          </a:xfrm>
        </p:spPr>
      </p:pic>
    </p:spTree>
    <p:extLst>
      <p:ext uri="{BB962C8B-B14F-4D97-AF65-F5344CB8AC3E}">
        <p14:creationId xmlns:p14="http://schemas.microsoft.com/office/powerpoint/2010/main" val="4245968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Changes in Gene Expression</a:t>
            </a:r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133" y="1248461"/>
            <a:ext cx="4988489" cy="5067672"/>
          </a:xfrm>
        </p:spPr>
      </p:pic>
    </p:spTree>
    <p:extLst>
      <p:ext uri="{BB962C8B-B14F-4D97-AF65-F5344CB8AC3E}">
        <p14:creationId xmlns:p14="http://schemas.microsoft.com/office/powerpoint/2010/main" val="248314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835993" cy="2636867"/>
          </a:xfrm>
        </p:spPr>
        <p:txBody>
          <a:bodyPr/>
          <a:lstStyle/>
          <a:p>
            <a:r>
              <a:rPr lang="en-US" dirty="0" smtClean="0"/>
              <a:t>Diversity of Nervous Systems in Animals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4193" y="366819"/>
            <a:ext cx="3796947" cy="5810144"/>
          </a:xfrm>
        </p:spPr>
      </p:pic>
    </p:spTree>
    <p:extLst>
      <p:ext uri="{BB962C8B-B14F-4D97-AF65-F5344CB8AC3E}">
        <p14:creationId xmlns:p14="http://schemas.microsoft.com/office/powerpoint/2010/main" val="3381356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65125"/>
            <a:ext cx="5864525" cy="1394664"/>
          </a:xfrm>
        </p:spPr>
        <p:txBody>
          <a:bodyPr/>
          <a:lstStyle/>
          <a:p>
            <a:r>
              <a:rPr lang="en-US" dirty="0" smtClean="0"/>
              <a:t>Mosaic Development in C. </a:t>
            </a:r>
            <a:r>
              <a:rPr lang="en-US" dirty="0" err="1" smtClean="0"/>
              <a:t>elegans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944" y="1825625"/>
            <a:ext cx="4364111" cy="4351338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977367" y="365125"/>
            <a:ext cx="4769940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3109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Regulative Development in Drosophila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2174" y="1829594"/>
            <a:ext cx="3233651" cy="4343400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495383" y="1825625"/>
            <a:ext cx="253523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0544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70781" y="262525"/>
            <a:ext cx="10515600" cy="1325563"/>
          </a:xfrm>
        </p:spPr>
        <p:txBody>
          <a:bodyPr/>
          <a:lstStyle/>
          <a:p>
            <a:r>
              <a:rPr lang="en-US" dirty="0" smtClean="0"/>
              <a:t>Early Vertebrate Development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093" y="1398988"/>
            <a:ext cx="4080295" cy="5340087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623363" y="391922"/>
            <a:ext cx="3271799" cy="6246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6550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331" y="1500997"/>
            <a:ext cx="5791469" cy="4524178"/>
          </a:xfrm>
        </p:spPr>
      </p:pic>
      <p:pic>
        <p:nvPicPr>
          <p:cNvPr id="7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023" y="621102"/>
            <a:ext cx="5365010" cy="5555861"/>
          </a:xfrm>
        </p:spPr>
      </p:pic>
    </p:spTree>
    <p:extLst>
      <p:ext uri="{BB962C8B-B14F-4D97-AF65-F5344CB8AC3E}">
        <p14:creationId xmlns:p14="http://schemas.microsoft.com/office/powerpoint/2010/main" val="27356607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Interactions with Neighboring Tissues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556" y="1825625"/>
            <a:ext cx="5858888" cy="4351338"/>
          </a:xfrm>
        </p:spPr>
      </p:pic>
    </p:spTree>
    <p:extLst>
      <p:ext uri="{BB962C8B-B14F-4D97-AF65-F5344CB8AC3E}">
        <p14:creationId xmlns:p14="http://schemas.microsoft.com/office/powerpoint/2010/main" val="3833107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2200" y="414068"/>
            <a:ext cx="5181600" cy="127662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Spemann-Mangold Organizer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325" y="475219"/>
            <a:ext cx="3438456" cy="5701744"/>
          </a:xfrm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3 Primary germ layers form through gastrulation</a:t>
            </a:r>
          </a:p>
          <a:p>
            <a:r>
              <a:rPr lang="en-US" dirty="0" smtClean="0"/>
              <a:t>Culturing small pieces in isolation showed fate potential</a:t>
            </a:r>
          </a:p>
          <a:p>
            <a:r>
              <a:rPr lang="en-US" dirty="0" smtClean="0"/>
              <a:t>Do neighboring areas induce fate specification?</a:t>
            </a:r>
          </a:p>
          <a:p>
            <a:r>
              <a:rPr lang="en-US" dirty="0" smtClean="0"/>
              <a:t>If so, what is being secreted?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01953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2200" y="365125"/>
            <a:ext cx="5181600" cy="1325563"/>
          </a:xfrm>
        </p:spPr>
        <p:txBody>
          <a:bodyPr/>
          <a:lstStyle/>
          <a:p>
            <a:r>
              <a:rPr lang="en-US" dirty="0" smtClean="0"/>
              <a:t>Peter </a:t>
            </a:r>
            <a:r>
              <a:rPr lang="en-US" dirty="0" err="1" smtClean="0"/>
              <a:t>Nieuwkoop’s</a:t>
            </a:r>
            <a:r>
              <a:rPr lang="en-US" dirty="0" smtClean="0"/>
              <a:t> basic induction assays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752" y="819510"/>
            <a:ext cx="5502247" cy="4831242"/>
          </a:xfrm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In isolation, mesoderm fails to develop</a:t>
            </a:r>
          </a:p>
          <a:p>
            <a:r>
              <a:rPr lang="en-US" dirty="0" smtClean="0"/>
              <a:t>Without mesoderm, neural tissue does not form from the animal cap.</a:t>
            </a:r>
          </a:p>
          <a:p>
            <a:r>
              <a:rPr lang="en-US" dirty="0" smtClean="0"/>
              <a:t>The vegetal cap is providing something that initiates mesoderm formation.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0724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053" y="1152764"/>
            <a:ext cx="10302179" cy="4351338"/>
          </a:xfrm>
        </p:spPr>
      </p:pic>
    </p:spTree>
    <p:extLst>
      <p:ext uri="{BB962C8B-B14F-4D97-AF65-F5344CB8AC3E}">
        <p14:creationId xmlns:p14="http://schemas.microsoft.com/office/powerpoint/2010/main" val="465506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1392" y="477269"/>
            <a:ext cx="3345611" cy="3421871"/>
          </a:xfrm>
        </p:spPr>
        <p:txBody>
          <a:bodyPr/>
          <a:lstStyle/>
          <a:p>
            <a:r>
              <a:rPr lang="en-US" dirty="0" smtClean="0"/>
              <a:t>The identification of Noggin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8303" y="365125"/>
            <a:ext cx="4264894" cy="6232987"/>
          </a:xfrm>
        </p:spPr>
      </p:pic>
    </p:spTree>
    <p:extLst>
      <p:ext uri="{BB962C8B-B14F-4D97-AF65-F5344CB8AC3E}">
        <p14:creationId xmlns:p14="http://schemas.microsoft.com/office/powerpoint/2010/main" val="31564509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 major neural inducers: chordin and noggin</a:t>
            </a:r>
            <a:endParaRPr lang="en-US" dirty="0"/>
          </a:p>
        </p:txBody>
      </p:sp>
      <p:pic>
        <p:nvPicPr>
          <p:cNvPr id="8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331" y="1825625"/>
            <a:ext cx="4351338" cy="4351338"/>
          </a:xfrm>
        </p:spPr>
      </p:pic>
      <p:pic>
        <p:nvPicPr>
          <p:cNvPr id="9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2837" y="1825625"/>
            <a:ext cx="4500326" cy="4351338"/>
          </a:xfrm>
        </p:spPr>
      </p:pic>
    </p:spTree>
    <p:extLst>
      <p:ext uri="{BB962C8B-B14F-4D97-AF65-F5344CB8AC3E}">
        <p14:creationId xmlns:p14="http://schemas.microsoft.com/office/powerpoint/2010/main" val="18823339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160" y="862642"/>
            <a:ext cx="5194451" cy="5159046"/>
          </a:xfrm>
        </p:spPr>
      </p:pic>
      <p:pic>
        <p:nvPicPr>
          <p:cNvPr id="9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3189" y="1963784"/>
            <a:ext cx="5181600" cy="2505011"/>
          </a:xfrm>
        </p:spPr>
      </p:pic>
    </p:spTree>
    <p:extLst>
      <p:ext uri="{BB962C8B-B14F-4D97-AF65-F5344CB8AC3E}">
        <p14:creationId xmlns:p14="http://schemas.microsoft.com/office/powerpoint/2010/main" val="42421588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147" y="393106"/>
            <a:ext cx="3811438" cy="2783517"/>
          </a:xfrm>
        </p:spPr>
        <p:txBody>
          <a:bodyPr/>
          <a:lstStyle/>
          <a:p>
            <a:r>
              <a:rPr lang="en-US" dirty="0" smtClean="0"/>
              <a:t>Molecular Interactions in Neural Induction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917" y="393106"/>
            <a:ext cx="5789903" cy="5947759"/>
          </a:xfrm>
        </p:spPr>
      </p:pic>
    </p:spTree>
    <p:extLst>
      <p:ext uri="{BB962C8B-B14F-4D97-AF65-F5344CB8AC3E}">
        <p14:creationId xmlns:p14="http://schemas.microsoft.com/office/powerpoint/2010/main" val="3295595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Important Signaling Pathways in Development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0133" y="1410536"/>
            <a:ext cx="3940934" cy="4766427"/>
          </a:xfrm>
        </p:spPr>
      </p:pic>
      <p:pic>
        <p:nvPicPr>
          <p:cNvPr id="7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0933" y="1410536"/>
            <a:ext cx="3940934" cy="4766427"/>
          </a:xfrm>
        </p:spPr>
      </p:pic>
    </p:spTree>
    <p:extLst>
      <p:ext uri="{BB962C8B-B14F-4D97-AF65-F5344CB8AC3E}">
        <p14:creationId xmlns:p14="http://schemas.microsoft.com/office/powerpoint/2010/main" val="1338186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</a:t>
            </a:r>
            <a:r>
              <a:rPr lang="en-US" dirty="0" err="1" smtClean="0"/>
              <a:t>Proneural</a:t>
            </a:r>
            <a:r>
              <a:rPr lang="en-US" dirty="0" smtClean="0"/>
              <a:t>” Genes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09" y="1825625"/>
            <a:ext cx="4050781" cy="4351338"/>
          </a:xfrm>
        </p:spPr>
      </p:pic>
      <p:pic>
        <p:nvPicPr>
          <p:cNvPr id="6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060" y="1825625"/>
            <a:ext cx="4025879" cy="4351338"/>
          </a:xfrm>
        </p:spPr>
      </p:pic>
    </p:spTree>
    <p:extLst>
      <p:ext uri="{BB962C8B-B14F-4D97-AF65-F5344CB8AC3E}">
        <p14:creationId xmlns:p14="http://schemas.microsoft.com/office/powerpoint/2010/main" val="1516666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are these signals coming from?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7475" y="1825625"/>
            <a:ext cx="6717050" cy="4351338"/>
          </a:xfrm>
        </p:spPr>
      </p:pic>
    </p:spTree>
    <p:extLst>
      <p:ext uri="{BB962C8B-B14F-4D97-AF65-F5344CB8AC3E}">
        <p14:creationId xmlns:p14="http://schemas.microsoft.com/office/powerpoint/2010/main" val="781698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Contact-Dependent Signals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79" y="1825625"/>
            <a:ext cx="4837441" cy="4351338"/>
          </a:xfrm>
        </p:spPr>
      </p:pic>
      <p:pic>
        <p:nvPicPr>
          <p:cNvPr id="8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9055" y="611432"/>
            <a:ext cx="3489078" cy="5565531"/>
          </a:xfrm>
        </p:spPr>
      </p:pic>
    </p:spTree>
    <p:extLst>
      <p:ext uri="{BB962C8B-B14F-4D97-AF65-F5344CB8AC3E}">
        <p14:creationId xmlns:p14="http://schemas.microsoft.com/office/powerpoint/2010/main" val="1967620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Crosstalk and Feedback Mechanisms</a:t>
            </a:r>
            <a:endParaRPr lang="en-US" dirty="0"/>
          </a:p>
        </p:txBody>
      </p:sp>
      <p:pic>
        <p:nvPicPr>
          <p:cNvPr id="10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174" y="1825625"/>
            <a:ext cx="4777651" cy="4351338"/>
          </a:xfrm>
        </p:spPr>
      </p:pic>
    </p:spTree>
    <p:extLst>
      <p:ext uri="{BB962C8B-B14F-4D97-AF65-F5344CB8AC3E}">
        <p14:creationId xmlns:p14="http://schemas.microsoft.com/office/powerpoint/2010/main" val="3721759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2296</TotalTime>
  <Words>662</Words>
  <Application>Microsoft Macintosh PowerPoint</Application>
  <PresentationFormat>Widescreen</PresentationFormat>
  <Paragraphs>95</Paragraphs>
  <Slides>39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4" baseType="lpstr">
      <vt:lpstr>Calibri</vt:lpstr>
      <vt:lpstr>Calibri Light</vt:lpstr>
      <vt:lpstr>ＭＳ Ｐゴシック</vt:lpstr>
      <vt:lpstr>Arial</vt:lpstr>
      <vt:lpstr>Office Theme</vt:lpstr>
      <vt:lpstr>Neural Induction</vt:lpstr>
      <vt:lpstr>Topics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Self-renewal vs Differentiation</vt:lpstr>
      <vt:lpstr>Differentiation</vt:lpstr>
      <vt:lpstr>Transitioning from oocyte to embryo</vt:lpstr>
      <vt:lpstr>2 Cell Stage</vt:lpstr>
      <vt:lpstr>The Morula</vt:lpstr>
      <vt:lpstr>Mosaic Gene Expression</vt:lpstr>
      <vt:lpstr>Differentiated Cells</vt:lpstr>
      <vt:lpstr>Gastrulation</vt:lpstr>
      <vt:lpstr>Pluripotent vs Multipotent</vt:lpstr>
      <vt:lpstr>Epigenetics: Chromatin Remodeling</vt:lpstr>
      <vt:lpstr>Somatic vs Pluripotent Chromatin</vt:lpstr>
      <vt:lpstr>Changes in Gene Expression</vt:lpstr>
      <vt:lpstr>Diversity of Nervous Systems in Animals</vt:lpstr>
      <vt:lpstr>Mosaic Development in C. elegans</vt:lpstr>
      <vt:lpstr>Regulative Development in Drosophila</vt:lpstr>
      <vt:lpstr>Early Vertebrate Development</vt:lpstr>
      <vt:lpstr>PowerPoint Presentation</vt:lpstr>
      <vt:lpstr>Interactions with Neighboring Tissues</vt:lpstr>
      <vt:lpstr>Spemann-Mangold Organizer</vt:lpstr>
      <vt:lpstr>Peter Nieuwkoop’s basic induction assays</vt:lpstr>
      <vt:lpstr>PowerPoint Presentation</vt:lpstr>
      <vt:lpstr>The identification of Noggin</vt:lpstr>
      <vt:lpstr>2 major neural inducers: chordin and noggin</vt:lpstr>
      <vt:lpstr>PowerPoint Presentation</vt:lpstr>
      <vt:lpstr>Molecular Interactions in Neural Induction</vt:lpstr>
      <vt:lpstr>Important Signaling Pathways in Development</vt:lpstr>
      <vt:lpstr>“Proneural” Genes</vt:lpstr>
      <vt:lpstr>Where are these signals coming from?</vt:lpstr>
      <vt:lpstr>Contact-Dependent Signals</vt:lpstr>
      <vt:lpstr>Crosstalk and Feedback Mechanisms</vt:lpstr>
    </vt:vector>
  </TitlesOfParts>
  <Company>Stockton University</Company>
  <LinksUpToDate>false</LinksUpToDate>
  <SharedDoc>false</SharedDoc>
  <HyperlinksChanged>false</HyperlinksChanged>
  <AppVersion>15.0036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Neural Induction</dc:title>
  <dc:creator>Hartman, Nathaniel W.</dc:creator>
  <cp:lastModifiedBy>Kayla N Ferrara</cp:lastModifiedBy>
  <cp:revision>10</cp:revision>
  <dcterms:created xsi:type="dcterms:W3CDTF">2018-01-20T22:56:41Z</dcterms:created>
  <dcterms:modified xsi:type="dcterms:W3CDTF">2019-01-24T16:12:22Z</dcterms:modified>
</cp:coreProperties>
</file>